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65" r:id="rId3"/>
    <p:sldId id="280" r:id="rId4"/>
    <p:sldId id="310" r:id="rId5"/>
    <p:sldId id="318" r:id="rId6"/>
    <p:sldId id="311" r:id="rId7"/>
    <p:sldId id="317" r:id="rId8"/>
    <p:sldId id="312" r:id="rId9"/>
    <p:sldId id="319" r:id="rId10"/>
    <p:sldId id="320" r:id="rId11"/>
    <p:sldId id="321" r:id="rId12"/>
    <p:sldId id="323" r:id="rId13"/>
    <p:sldId id="322" r:id="rId14"/>
    <p:sldId id="276" r:id="rId15"/>
    <p:sldId id="325" r:id="rId16"/>
    <p:sldId id="278" r:id="rId17"/>
    <p:sldId id="258" r:id="rId18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94626"/>
  </p:normalViewPr>
  <p:slideViewPr>
    <p:cSldViewPr snapToGrid="0">
      <p:cViewPr varScale="1">
        <p:scale>
          <a:sx n="107" d="100"/>
          <a:sy n="107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B1460A-9F73-4B53-9E26-50291D3233C2}" type="datetimeFigureOut">
              <a:rPr lang="tr-TR" smtClean="0"/>
              <a:t>27.02.2025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C840E6-723B-4935-A56F-5BB1ED4AA5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7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032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1029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902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23F23-D8BA-0DDC-9EEC-EA8DCEF36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04931-3F7D-57A6-43DF-97B974DD8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97083-C69E-D0BB-E771-3437E0CC5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3B257-8562-4E92-11E8-0ED242E25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80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977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73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989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4713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1538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514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7527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40E6-723B-4935-A56F-5BB1ED4AA53E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021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EC10-492C-D1DA-21BF-703BCEEA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1DAF4-3712-8DE1-376B-A818B307E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95FBE-3C34-A0C0-AF65-49AEF8D2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88F29-32D6-0B83-E56E-93B6650D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C149C-8784-D4E5-6D23-FE6D2571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229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DB29-EC33-7459-42A2-EDEFC09D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DA99B-2CDE-4CC2-2374-49BBF2AB5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A3F42-DBDE-C53A-417C-491CC746E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C5C2-C0B9-4A4C-DCDA-655BC5E7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B378E-A8A7-DCC8-A20F-7FBBFA15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35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91BB2-648F-2989-BED4-03A0B5287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BA92C-2895-D824-B6B0-1634A858A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7DCD-7078-FE2F-EF58-93FE4940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495F2-B75B-47D2-C233-DB41CC85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A5EC7-4B53-C1E0-200F-68771E14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139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91485-3E56-AB48-895B-76422B98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77C10-24C8-6EAB-6F72-90AFF979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D276-5EEA-C56B-1D37-EB5720C0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234C6-D202-85DB-2274-C72682B8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2D07-A5AA-6EAE-97BD-B9567954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35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9F20-5478-1A49-9994-001645BA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611DD-73D5-EF59-741A-1AE7EF31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B6161-3CAD-AE12-F246-C33975E9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32B5A-600C-66E2-B5F1-C6A5AF0C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9FDDF-A76A-4543-D979-B12B37E0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84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9D85-5FE3-91B9-0966-25F631247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3424A-5AAE-EAE5-05F0-01B3874199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DA556-E40E-0628-B136-BE007ED3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50BFD-CF24-1750-6829-BB4C7C4E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BB1EB-1EBC-F9D9-6FBB-FFE2C49F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749D4-3A14-454D-8F35-BF99D56A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42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5D63F-F6F0-3E9C-011B-C835242A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059D3-3DA9-3521-266B-450DCEC0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29C17-9550-85E1-BE6B-71938D8EF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4526A-6BCF-3FF1-2314-643F9075D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758EB-F3C9-F609-072B-572FB200D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E56F1-6A2C-E2CE-EDDE-0331633D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1F9CB-A8C4-0A91-695F-4B5A39D1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AA1110-3603-3254-42E1-034E667D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952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9003-A652-C5F8-788C-0DFA2CA80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0425D-59CB-8D57-DAF0-FDFC77FE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0BE12-6026-930A-A144-EF442A68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28152-0B7E-3881-91BC-A1945F2F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890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77A97-108F-2ED3-5475-622E4632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35290-C271-A9CD-8F7D-DF426A7F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65E25-DDAE-7514-67EF-DD14C20F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350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EBD0-D3EA-457D-AE17-F1AC923BD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07A5-3D70-33BC-3B28-7CDC487EE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A4EB6-D53E-9D08-2887-87979858F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03A76-0051-9670-C728-AC1BDA5C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30783-E1B8-BC89-0ECC-A14E9071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F2B54-B6A2-F827-E2E3-BCFB4C75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756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B5E7-4015-CBA6-0BD4-9E2C719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139D0-EA84-E2CC-22AE-1CD64A0F8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203EE-2799-38A9-F7D6-0B311E612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33F9C-61E0-C7D5-D37D-3A305B3F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9E8CD-03D7-F1D0-9FE0-97D87D0D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7B924-6CE6-5BD2-990D-E7854FFE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95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F321A-E4E6-29D3-E7B7-8B36B117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9D1F7-03F7-C2F7-C85F-1E03C14A9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AF80F-53CE-FF03-65F6-55C43C0D3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E1C9-3012-4E4F-AE83-3DC4FC130B85}" type="datetimeFigureOut">
              <a:rPr lang="x-none" smtClean="0"/>
              <a:t>27.02.2025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6729-3B77-50FE-4FA2-2A199C32D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F27C6-414E-DF34-4A76-78CED234B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98A5-D083-FE4A-808E-5427B368E95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88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trenorum.com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A8C469-B48A-0492-2234-2AF66BFB59BA}"/>
              </a:ext>
            </a:extLst>
          </p:cNvPr>
          <p:cNvCxnSpPr/>
          <p:nvPr/>
        </p:nvCxnSpPr>
        <p:spPr>
          <a:xfrm>
            <a:off x="1309378" y="3059169"/>
            <a:ext cx="9951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D8A2AC-AAC6-96A3-2662-EC39CA45D73C}"/>
              </a:ext>
            </a:extLst>
          </p:cNvPr>
          <p:cNvCxnSpPr/>
          <p:nvPr/>
        </p:nvCxnSpPr>
        <p:spPr>
          <a:xfrm>
            <a:off x="1309378" y="4211527"/>
            <a:ext cx="9951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9B05DDA-C508-4445-9F8C-57864A011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18"/>
            <a:ext cx="4435487" cy="990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0CEB9-70D8-488B-A6DA-DD86B0523EFC}"/>
              </a:ext>
            </a:extLst>
          </p:cNvPr>
          <p:cNvSpPr txBox="1"/>
          <p:nvPr/>
        </p:nvSpPr>
        <p:spPr>
          <a:xfrm>
            <a:off x="11088210" y="180118"/>
            <a:ext cx="133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FFEFAA3-E1AC-2300-5D12-B00858B5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378" y="3250765"/>
            <a:ext cx="100623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tr-TR" altLang="x-none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ptos" panose="020B0004020202020204" pitchFamily="34" charset="0"/>
              </a:rPr>
              <a:t>Sporcu Hareket Becerisi Gelişimi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79787-D7F2-A2C3-A390-D9C26510EC30}"/>
              </a:ext>
            </a:extLst>
          </p:cNvPr>
          <p:cNvSpPr txBox="1"/>
          <p:nvPr/>
        </p:nvSpPr>
        <p:spPr>
          <a:xfrm>
            <a:off x="4030134" y="1913515"/>
            <a:ext cx="367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R" sz="3200" dirty="0">
                <a:solidFill>
                  <a:schemeClr val="bg1"/>
                </a:solidFill>
                <a:latin typeface="Aptos" panose="020B0004020202020204" pitchFamily="34" charset="0"/>
              </a:rPr>
              <a:t>SPORCU</a:t>
            </a:r>
          </a:p>
        </p:txBody>
      </p:sp>
    </p:spTree>
    <p:extLst>
      <p:ext uri="{BB962C8B-B14F-4D97-AF65-F5344CB8AC3E}">
        <p14:creationId xmlns:p14="http://schemas.microsoft.com/office/powerpoint/2010/main" val="199616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046EB6-E19B-4561-8BF0-4BC1E94507D9}"/>
              </a:ext>
            </a:extLst>
          </p:cNvPr>
          <p:cNvSpPr txBox="1"/>
          <p:nvPr/>
        </p:nvSpPr>
        <p:spPr>
          <a:xfrm>
            <a:off x="681843" y="1347916"/>
            <a:ext cx="2369830" cy="110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highlight>
                  <a:srgbClr val="00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Çok boyutlu beceri sınıflaması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C3E1B-A15A-4741-8619-2F0F66ACE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244" y="1969482"/>
            <a:ext cx="6398281" cy="3068132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2745A824-1C81-42DC-10C8-C10740D7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950178-66AE-B83C-7070-F6D93BCD8BB5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301A1F3B-7284-F1C2-A613-C739077B4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6E19CA7-7BFD-F603-04DE-903CFE1C6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67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046EB6-E19B-4561-8BF0-4BC1E94507D9}"/>
              </a:ext>
            </a:extLst>
          </p:cNvPr>
          <p:cNvSpPr txBox="1"/>
          <p:nvPr/>
        </p:nvSpPr>
        <p:spPr>
          <a:xfrm>
            <a:off x="980501" y="1358933"/>
            <a:ext cx="4660135" cy="2948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highlight>
                  <a:srgbClr val="0080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Beceri Gelişimi</a:t>
            </a:r>
          </a:p>
          <a:p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Sporcuların bireysel farklılıklarının anlaşılması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Beceri gelişiminin takibi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Öğrenme ihtiyaçlarının belirlenmesi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35.png">
            <a:extLst>
              <a:ext uri="{FF2B5EF4-FFF2-40B4-BE49-F238E27FC236}">
                <a16:creationId xmlns:a16="http://schemas.microsoft.com/office/drawing/2014/main" id="{9B01123D-CF55-4A29-AF66-59C14D0616D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75585" y="2252254"/>
            <a:ext cx="5328605" cy="2672256"/>
          </a:xfrm>
          <a:prstGeom prst="rect">
            <a:avLst/>
          </a:prstGeom>
          <a:ln/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D8468A30-7238-01B9-40B8-A1408F54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5525CB-C75B-1F84-CB02-92AF20D0FC1E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42830C71-0A2F-81B0-F283-77ED2829D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CB4E9F-20DD-10A3-AA74-99CB7EB9E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93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046EB6-E19B-4561-8BF0-4BC1E94507D9}"/>
              </a:ext>
            </a:extLst>
          </p:cNvPr>
          <p:cNvSpPr txBox="1"/>
          <p:nvPr/>
        </p:nvSpPr>
        <p:spPr>
          <a:xfrm>
            <a:off x="681843" y="1646726"/>
            <a:ext cx="106422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Antrenör sporcunun gelişimi düzeyine uygun beceri ortamlarını düzenlemeli ve beceriyi etkileyen faktörleri iyi analiz etmelidir.</a:t>
            </a:r>
            <a:endParaRPr lang="en-US" sz="20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5B5B4-6702-4A78-83D6-0E341E3A4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2730503"/>
            <a:ext cx="8391525" cy="3133725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59869F70-679E-026E-0BFC-EF3BBC124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096DA6-1AA8-E45C-56D2-37DE8E3A077B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9E575ECD-C465-399D-31ED-EF8443111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74296B-A0D6-33EC-FDD8-007344D95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61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046EB6-E19B-4561-8BF0-4BC1E94507D9}"/>
              </a:ext>
            </a:extLst>
          </p:cNvPr>
          <p:cNvSpPr txBox="1"/>
          <p:nvPr/>
        </p:nvSpPr>
        <p:spPr>
          <a:xfrm>
            <a:off x="681843" y="1249415"/>
            <a:ext cx="5166943" cy="500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tr-TR" sz="2300" dirty="0">
                <a:solidFill>
                  <a:schemeClr val="bg1"/>
                </a:solidFill>
                <a:highlight>
                  <a:srgbClr val="80008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Hareket Gelişimi Takibi</a:t>
            </a:r>
            <a:endParaRPr lang="en-US" sz="2300" dirty="0">
              <a:solidFill>
                <a:schemeClr val="bg1"/>
              </a:solidFill>
              <a:highlight>
                <a:srgbClr val="800080"/>
              </a:highlight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0E55DE-1932-4B07-BFCA-FB76329A8844}"/>
              </a:ext>
            </a:extLst>
          </p:cNvPr>
          <p:cNvSpPr txBox="1"/>
          <p:nvPr/>
        </p:nvSpPr>
        <p:spPr>
          <a:xfrm>
            <a:off x="1013552" y="1924107"/>
            <a:ext cx="8582140" cy="2589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BOT-3, </a:t>
            </a:r>
            <a:r>
              <a:rPr lang="tr-TR" sz="20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tr-TR" sz="2000" dirty="0" err="1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ruininks-Oseretsky</a:t>
            </a:r>
            <a:r>
              <a:rPr lang="tr-TR" sz="2000" dirty="0"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Motor Yeterlik Testi </a:t>
            </a:r>
            <a:endParaRPr lang="tr-TR" sz="2000" dirty="0"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KTK, (</a:t>
            </a:r>
            <a:r>
              <a:rPr lang="tr-TR" sz="20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Körperkoordinationtest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Kinder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Çocuk Beden Koordinasyon Testi 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Movement ABC-2, Çocuklar için Hareket Değerlendirme Bataryası 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TGMD-3, Büyük Kas Motor Gelişim Testi 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tr-TR" sz="20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Beery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Buktenica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Görsel Motor Koordinasyon Testi </a:t>
            </a: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Görsel Algı Beceri Testi </a:t>
            </a:r>
            <a:endParaRPr lang="en-US" sz="20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7BB3FC9-E29F-D0C2-12C4-666846692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D1BB2C-4470-EB48-4F9A-9B0DA754412C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E1B26E64-AC35-9159-9E2D-D37E14F17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902683-D6B4-F6DB-EB5F-129D9E31A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11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C3993BB-98F3-428D-8BA3-692E351B4E29}"/>
              </a:ext>
            </a:extLst>
          </p:cNvPr>
          <p:cNvSpPr txBox="1"/>
          <p:nvPr/>
        </p:nvSpPr>
        <p:spPr>
          <a:xfrm>
            <a:off x="1046602" y="2014285"/>
            <a:ext cx="90778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rPr>
              <a:t>Sporcularda hareket gelişimi gelişim dönemi ile ilişkilidir.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Hareket gelişimini etkileyen faktörleri iyi anlamak sizler için önemlidir.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Hareket gelişimi takibi, verilen eğitimin etkinliğini ölçmek için önemlidir.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Hareket gelişiminizin takibi kadar diğer gelişim alanlarınızın da takibi önemlidir.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90563C9-AAEB-45E0-9504-378BA3C8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19" y="1547469"/>
            <a:ext cx="10105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lvl="0">
              <a:defRPr/>
            </a:pPr>
            <a:r>
              <a:rPr lang="tr-TR" sz="2000" dirty="0">
                <a:solidFill>
                  <a:prstClr val="black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Özetle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F11CC1-9570-4D16-989F-5438BAA4EE56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C264D1-EEC8-4324-9A11-B2B611F0F5A5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6">
            <a:extLst>
              <a:ext uri="{FF2B5EF4-FFF2-40B4-BE49-F238E27FC236}">
                <a16:creationId xmlns:a16="http://schemas.microsoft.com/office/drawing/2014/main" id="{89DA92EB-432A-9DA4-4F6F-D4166B8B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A16833-4D4F-31E0-C15A-090B92247D44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7BFBF7F2-ABB8-4CAE-651A-CD070B75A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BFC363-CA12-6AA9-23D5-B67F5E507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870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C58CF-8CAB-A832-17A5-0D37A645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C8529A-1BF3-A24D-DB25-9C3EFFD36C43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3F0CCC-DE06-365C-4CB2-460607A9B8C3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0FEF1C-8424-B91B-1CF6-4E74420D1840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D9640B65-70D7-9BC2-B546-96CB872DE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86DDEC9-15C4-C38C-A907-A2E7FE7E6F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D6F3D02-7722-A762-FAAA-0FDD0EB91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64" y="1376862"/>
            <a:ext cx="8250562" cy="3536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46A10-6243-FF58-8432-AFC8F4863ADA}"/>
              </a:ext>
            </a:extLst>
          </p:cNvPr>
          <p:cNvSpPr txBox="1"/>
          <p:nvPr/>
        </p:nvSpPr>
        <p:spPr>
          <a:xfrm>
            <a:off x="3955271" y="5322885"/>
            <a:ext cx="4281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b="0" i="0" dirty="0">
                <a:solidFill>
                  <a:srgbClr val="0070C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https://www.antrenorum.com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F13B200-E3B9-8273-F49E-9983A5FEA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6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62964D-D5E9-400B-8480-BB20A7B44EC8}"/>
              </a:ext>
            </a:extLst>
          </p:cNvPr>
          <p:cNvSpPr txBox="1"/>
          <p:nvPr/>
        </p:nvSpPr>
        <p:spPr>
          <a:xfrm>
            <a:off x="792648" y="1355305"/>
            <a:ext cx="10606703" cy="3422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2125" indent="-492125" algn="just">
              <a:spcAft>
                <a:spcPts val="800"/>
              </a:spcAft>
            </a:pPr>
            <a:r>
              <a:rPr lang="en-US" altLang="x-none" sz="2000" dirty="0">
                <a:latin typeface="Aptos" panose="020B0004020202020204" pitchFamily="34" charset="0"/>
              </a:rPr>
              <a:t>Kaynakça</a:t>
            </a:r>
            <a:endParaRPr lang="tr-TR" altLang="x-none" sz="2000" dirty="0">
              <a:latin typeface="Aptos" panose="020B00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endParaRPr lang="en-US" sz="1400" b="1" dirty="0">
              <a:solidFill>
                <a:srgbClr val="222222"/>
              </a:solidFill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Beery, K. E. (2004). 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Beery VMI: The Beery-Buktenica developmental test of visual motor integration. Minneapolis, MN: Pearson. 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r>
              <a:rPr lang="en-US" sz="14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Bruininks</a:t>
            </a:r>
            <a:r>
              <a:rPr lang="en-US" sz="14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B. D., &amp; </a:t>
            </a:r>
            <a:r>
              <a:rPr lang="en-US" sz="1400" b="1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Bruininks</a:t>
            </a:r>
            <a:r>
              <a:rPr lang="en-US" sz="1400" b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R. H. </a:t>
            </a:r>
            <a:r>
              <a:rPr lang="en-US" sz="14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(2024). </a:t>
            </a:r>
            <a:r>
              <a:rPr lang="en-US" sz="140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Bruininks-Oseretsky</a:t>
            </a:r>
            <a:r>
              <a:rPr lang="en-US" sz="14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of Motor Proficiency (3rd ed.). Pearson.</a:t>
            </a:r>
            <a:endParaRPr lang="tr-TR" sz="1400" dirty="0">
              <a:solidFill>
                <a:srgbClr val="333333"/>
              </a:solidFill>
              <a:effectLst/>
              <a:highlight>
                <a:srgbClr val="FFFFFF"/>
              </a:highlight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Gentile, H. M. 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(2000). Skill acquisition: Action, movement, and neuromotor processes. </a:t>
            </a:r>
            <a:r>
              <a:rPr lang="en-US" sz="14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Movement Science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111-187.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Gardner, M. F. 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(1996). Test of visual perceptual skills. Seattle: Special Child Publication. 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Goodway, J. D., Ozmun, J. C. </a:t>
            </a:r>
            <a:r>
              <a:rPr lang="tr-TR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Gallahue</a:t>
            </a: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L. 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(2019). </a:t>
            </a:r>
            <a:r>
              <a:rPr lang="en-US" sz="14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Understanding motor development: infants, children, adolescents, adults: infants, children, adolescents, adults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Jones &amp; Bartlett Learning.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92125" indent="-492125" algn="just">
              <a:spcAft>
                <a:spcPts val="800"/>
              </a:spcAft>
            </a:pPr>
            <a:r>
              <a:rPr lang="en-US" sz="1400" b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Ulrich, D. A. 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(2017). Introduction to the special section: Evaluation of the psychometric properties of the TGMD-3. </a:t>
            </a:r>
            <a:r>
              <a:rPr lang="en-US" sz="14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Motor Learning and Development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40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 1-4.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288E6A-B03A-43AF-878A-261334EBCD4A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D2FEA1-277B-43CC-A257-8B1E38D1CE7A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4B86A61-A027-B7ED-0768-7BE453095A59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4F06C6C2-0861-9F1A-2790-C2761F9FE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E87384-9029-CDE7-D54B-4FD58E186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  <p:sp>
        <p:nvSpPr>
          <p:cNvPr id="6" name="Text Box 6">
            <a:extLst>
              <a:ext uri="{FF2B5EF4-FFF2-40B4-BE49-F238E27FC236}">
                <a16:creationId xmlns:a16="http://schemas.microsoft.com/office/drawing/2014/main" id="{42CA8054-7BCD-059A-2946-6F9408F9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3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  <a:shade val="30000"/>
                <a:satMod val="115000"/>
              </a:schemeClr>
            </a:gs>
            <a:gs pos="50000">
              <a:schemeClr val="accent1">
                <a:lumMod val="75000"/>
                <a:shade val="67500"/>
                <a:satMod val="115000"/>
              </a:schemeClr>
            </a:gs>
            <a:gs pos="100000">
              <a:schemeClr val="accent1">
                <a:lumMod val="75000"/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1B7F46-F84F-2F21-7E3D-F0E71408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1538"/>
            <a:ext cx="2397084" cy="1460589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E9284FF-C769-176C-69FB-D4A8F1218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45" y="2772040"/>
            <a:ext cx="100623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x-none" sz="6000" dirty="0">
                <a:solidFill>
                  <a:schemeClr val="bg1"/>
                </a:solidFill>
                <a:latin typeface="Aptos" panose="020B0004020202020204" pitchFamily="34" charset="0"/>
              </a:rPr>
              <a:t>Teşekkürler</a:t>
            </a:r>
            <a:endParaRPr lang="en-US" altLang="x-none" sz="6000" dirty="0">
              <a:latin typeface="Aptos" panose="020B00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FA3DB45-F193-6FA9-8EB6-715AF862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8521" y="316368"/>
            <a:ext cx="35699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altLang="x-none" sz="1600" dirty="0">
                <a:solidFill>
                  <a:schemeClr val="bg1"/>
                </a:solidFill>
                <a:latin typeface="Aptos" panose="020B0004020202020204" pitchFamily="34" charset="0"/>
              </a:rPr>
              <a:t>Eğitim</a:t>
            </a:r>
            <a:r>
              <a:rPr lang="en-US" altLang="x-none" sz="1600" dirty="0">
                <a:solidFill>
                  <a:schemeClr val="bg1"/>
                </a:solidFill>
                <a:latin typeface="Aptos" panose="020B0004020202020204" pitchFamily="34" charset="0"/>
              </a:rPr>
              <a:t> Fakültesi</a:t>
            </a:r>
            <a:endParaRPr lang="en-US" altLang="x-none" sz="1600" dirty="0">
              <a:latin typeface="Aptos" panose="020B0004020202020204" pitchFamily="34" charset="0"/>
            </a:endParaRPr>
          </a:p>
          <a:p>
            <a:r>
              <a:rPr lang="en-US" altLang="x-none" sz="1600" dirty="0">
                <a:solidFill>
                  <a:schemeClr val="bg1"/>
                </a:solidFill>
                <a:latin typeface="Aptos" panose="020B0004020202020204" pitchFamily="34" charset="0"/>
              </a:rPr>
              <a:t>Beden Eğitimi ve Spor Bölümü </a:t>
            </a:r>
          </a:p>
        </p:txBody>
      </p:sp>
    </p:spTree>
    <p:extLst>
      <p:ext uri="{BB962C8B-B14F-4D97-AF65-F5344CB8AC3E}">
        <p14:creationId xmlns:p14="http://schemas.microsoft.com/office/powerpoint/2010/main" val="13745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7B36F0-F12F-4DED-A863-FF7F1DDF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378" y="2059421"/>
            <a:ext cx="10159796" cy="9793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Aptos" panose="020B00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sunu</a:t>
            </a:r>
            <a:r>
              <a:rPr lang="en-US" sz="2000" dirty="0">
                <a:latin typeface="Aptos" panose="020B0004020202020204" pitchFamily="34" charset="0"/>
                <a:cs typeface="Arial" panose="020B0604020202020204" pitchFamily="34" charset="0"/>
              </a:rPr>
              <a:t> T.C. 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Gençlik ve Spor Bakanlığı Gençlik Projeleri Destek Programı “Ortak Projeler” kapsamında yürütülen</a:t>
            </a: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Bütüncül Sporcu Gelişimi için Antrenör Yetkinliği Geliştirilmesi</a:t>
            </a: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(Proje No:60549)</a:t>
            </a: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projesi</a:t>
            </a: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için 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üretilmiştir</a:t>
            </a:r>
            <a:r>
              <a:rPr lang="en-US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tr-TR" sz="20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4AFC8D-68E0-4A26-8432-6EEA3709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193" y="3460376"/>
            <a:ext cx="5821634" cy="12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0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493F3CC5-F230-0D92-BD56-CAB1D998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1821860"/>
            <a:ext cx="6096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lvl="1" indent="0"/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Vücudun herhangi bir bölümünde gözlemlenebilir pozisyon değişikliği hareket olarak tanımlanmaktadır.</a:t>
            </a:r>
          </a:p>
          <a:p>
            <a:pPr lvl="1" indent="0"/>
            <a:endParaRPr lang="tr-T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 indent="0"/>
            <a:r>
              <a:rPr lang="tr-TR" sz="2000" dirty="0">
                <a:solidFill>
                  <a:schemeClr val="bg1"/>
                </a:solidFill>
                <a:highlight>
                  <a:srgbClr val="80008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Temel Hareket Becerileri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Yer değiştirme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Nesne kontrolü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Denge becerileri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DA936F-44EC-9770-8A29-5FF8EBACC94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>
            <a:extLst>
              <a:ext uri="{FF2B5EF4-FFF2-40B4-BE49-F238E27FC236}">
                <a16:creationId xmlns:a16="http://schemas.microsoft.com/office/drawing/2014/main" id="{777DA3BE-344E-194A-60A4-5F14C3E1B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6DACB4-05BE-12B4-0F12-D3C2BB203351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5.png">
            <a:extLst>
              <a:ext uri="{FF2B5EF4-FFF2-40B4-BE49-F238E27FC236}">
                <a16:creationId xmlns:a16="http://schemas.microsoft.com/office/drawing/2014/main" id="{B1C49422-9655-4D28-91F3-CDFC8590F78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632154" y="1929869"/>
            <a:ext cx="5059737" cy="3820916"/>
          </a:xfrm>
          <a:prstGeom prst="rect">
            <a:avLst/>
          </a:prstGeom>
          <a:ln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E2401F-760F-A20C-7BF6-29AF5087D91F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CA15D0EF-DF3A-83A4-6F2A-065756FB9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5AE3A0-D3EA-A4BC-D64C-F42A909A3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10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DA936F-44EC-9770-8A29-5FF8EBACC94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6DACB4-05BE-12B4-0F12-D3C2BB203351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6">
            <a:extLst>
              <a:ext uri="{FF2B5EF4-FFF2-40B4-BE49-F238E27FC236}">
                <a16:creationId xmlns:a16="http://schemas.microsoft.com/office/drawing/2014/main" id="{218326B8-04E8-4CDD-9B4C-CCFB2879F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764" y="1641549"/>
            <a:ext cx="921010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sz="2000" dirty="0">
                <a:solidFill>
                  <a:schemeClr val="bg1"/>
                </a:solidFill>
                <a:highlight>
                  <a:srgbClr val="80008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Temel Hareket Becerileri</a:t>
            </a:r>
          </a:p>
          <a:p>
            <a:endParaRPr lang="tr-T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 indent="0"/>
            <a:r>
              <a:rPr lang="tr-TR" sz="2000" dirty="0" err="1">
                <a:solidFill>
                  <a:schemeClr val="bg1"/>
                </a:solidFill>
                <a:highlight>
                  <a:srgbClr val="FF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A.Başlangıç</a:t>
            </a:r>
            <a:r>
              <a:rPr lang="tr-TR" sz="2000" dirty="0">
                <a:solidFill>
                  <a:schemeClr val="bg1"/>
                </a:solidFill>
                <a:highlight>
                  <a:srgbClr val="FF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aşaması</a:t>
            </a:r>
          </a:p>
          <a:p>
            <a:pPr lvl="1" indent="0"/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Gel</a:t>
            </a: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işmemiş vücut koordinasyonu, hareket kalıplarında problemler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 indent="0"/>
            <a:r>
              <a:rPr lang="tr-TR" sz="2000" dirty="0" err="1">
                <a:solidFill>
                  <a:schemeClr val="bg1"/>
                </a:solidFill>
                <a:highlight>
                  <a:srgbClr val="FF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B.Şekillenme</a:t>
            </a:r>
            <a:r>
              <a:rPr lang="tr-TR" sz="2000" dirty="0">
                <a:solidFill>
                  <a:schemeClr val="bg1"/>
                </a:solidFill>
                <a:highlight>
                  <a:srgbClr val="FF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aşaması</a:t>
            </a:r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lvl="1" indent="0"/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Daha uyumlu ve ritmik hareketler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tr-TR" sz="2000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 indent="0"/>
            <a:r>
              <a:rPr lang="tr-TR" sz="2000" dirty="0" err="1">
                <a:solidFill>
                  <a:schemeClr val="bg1"/>
                </a:solidFill>
                <a:highlight>
                  <a:srgbClr val="FF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C.Ustalaşma</a:t>
            </a:r>
            <a:r>
              <a:rPr lang="tr-TR" sz="2000" dirty="0">
                <a:solidFill>
                  <a:schemeClr val="bg1"/>
                </a:solidFill>
                <a:highlight>
                  <a:srgbClr val="FF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evresi</a:t>
            </a:r>
          </a:p>
          <a:p>
            <a:pPr lvl="1" indent="0"/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Etkin, koordineli ve tutarlı hareket becerileri 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8E437195-8379-F06D-56B9-DD595467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AFC36-0872-4355-456A-9844CB437C47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C01CD152-737F-3B38-3353-71664FFC2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B5E582-91E8-379E-D0F6-748153B63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96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1.png">
            <a:extLst>
              <a:ext uri="{FF2B5EF4-FFF2-40B4-BE49-F238E27FC236}">
                <a16:creationId xmlns:a16="http://schemas.microsoft.com/office/drawing/2014/main" id="{4500CA9A-9D0E-42BC-9A07-DB525306C3A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98423" y="1670915"/>
            <a:ext cx="4051553" cy="4418179"/>
          </a:xfrm>
          <a:prstGeom prst="rect">
            <a:avLst/>
          </a:prstGeom>
          <a:ln/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93F3CC5-F230-0D92-BD56-CAB1D9984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6" y="1785553"/>
            <a:ext cx="624776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lvl="1" indent="0"/>
            <a:r>
              <a:rPr lang="tr-TR" sz="2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«Genç sporcuların öncelikle temel hareket beceri repertuarının genişletilmesi ve bu becerilerin spor çeşitliliği çok olan zengin öğrenme ortamlarında uygulama fırsatları yaratılarak geliştirilmesi büyük önem taşımaktadır.»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DA936F-44EC-9770-8A29-5FF8EBACC94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6DACB4-05BE-12B4-0F12-D3C2BB203351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6">
            <a:extLst>
              <a:ext uri="{FF2B5EF4-FFF2-40B4-BE49-F238E27FC236}">
                <a16:creationId xmlns:a16="http://schemas.microsoft.com/office/drawing/2014/main" id="{7FFE6FD0-14CD-F8E3-5837-310F8D8F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03758-DC1C-7946-75C2-80DD4D6F978D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B7E2772A-7C73-BA10-934C-9958AC1477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50D2F3-3D40-3394-21B3-DBBEE0BDE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693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CCCBF5-6F16-410D-874A-F7F352A514A0}"/>
              </a:ext>
            </a:extLst>
          </p:cNvPr>
          <p:cNvSpPr txBox="1"/>
          <p:nvPr/>
        </p:nvSpPr>
        <p:spPr>
          <a:xfrm>
            <a:off x="869442" y="1938578"/>
            <a:ext cx="56305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Temel hareket becerilerini özelleşmiş hareket becerileri dönemi takip eder.</a:t>
            </a:r>
          </a:p>
          <a:p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Geçiş (spor &amp; rekreasyon ortamları)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Uygulama (geçmiş deneyimler)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Yaşam boyu uygulama (becerilerin yaşama aktarılması)</a:t>
            </a:r>
          </a:p>
        </p:txBody>
      </p:sp>
      <p:pic>
        <p:nvPicPr>
          <p:cNvPr id="9" name="image21.png">
            <a:extLst>
              <a:ext uri="{FF2B5EF4-FFF2-40B4-BE49-F238E27FC236}">
                <a16:creationId xmlns:a16="http://schemas.microsoft.com/office/drawing/2014/main" id="{E6AD5ED2-F7F5-49CC-876A-0EED1D4DFA8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2204561"/>
            <a:ext cx="4921758" cy="3292854"/>
          </a:xfrm>
          <a:prstGeom prst="rect">
            <a:avLst/>
          </a:prstGeom>
          <a:ln/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F36E9C89-DC53-758D-0F9F-1AAE6CE9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D7B980-88B4-6CC4-6E29-7BCD98F2907E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8514D9B1-29D5-785A-D92B-F4D293885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DA1FD3-7F49-D144-E9F1-BCD876147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46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CCCBF5-6F16-410D-874A-F7F352A514A0}"/>
              </a:ext>
            </a:extLst>
          </p:cNvPr>
          <p:cNvSpPr txBox="1"/>
          <p:nvPr/>
        </p:nvSpPr>
        <p:spPr>
          <a:xfrm>
            <a:off x="614212" y="1356793"/>
            <a:ext cx="56534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highlight>
                  <a:srgbClr val="00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Hareket algı bütünlüğü</a:t>
            </a:r>
          </a:p>
          <a:p>
            <a:endParaRPr lang="tr-TR" sz="20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Beden &amp; alan farkındalığı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Efor ve hareket ilişkileri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Karar-verme süreçleri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Fiziksel büyüme ve olgunlaşma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Eğlence faktörü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000" dirty="0">
                <a:latin typeface="Aptos" panose="020B0004020202020204" pitchFamily="34" charset="0"/>
                <a:cs typeface="Arial" panose="020B0604020202020204" pitchFamily="34" charset="0"/>
              </a:rPr>
              <a:t>İç motivasyon ve hareket etme isteği</a:t>
            </a:r>
          </a:p>
        </p:txBody>
      </p:sp>
      <p:pic>
        <p:nvPicPr>
          <p:cNvPr id="12" name="image10.png">
            <a:extLst>
              <a:ext uri="{FF2B5EF4-FFF2-40B4-BE49-F238E27FC236}">
                <a16:creationId xmlns:a16="http://schemas.microsoft.com/office/drawing/2014/main" id="{EB72BA96-8C61-4406-AB8A-DD95C549A05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66902" y="2116955"/>
            <a:ext cx="4909351" cy="3788079"/>
          </a:xfrm>
          <a:prstGeom prst="rect">
            <a:avLst/>
          </a:prstGeom>
          <a:ln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6DA912-F1D1-4C20-9989-A265BB8776C7}"/>
              </a:ext>
            </a:extLst>
          </p:cNvPr>
          <p:cNvSpPr txBox="1"/>
          <p:nvPr/>
        </p:nvSpPr>
        <p:spPr>
          <a:xfrm>
            <a:off x="900149" y="4587495"/>
            <a:ext cx="5367487" cy="91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tr-TR" sz="2000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«Hareket gelişiminin yaş ile ilişkili olduğu, ancak yaşa bağlı olmadığı» 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17BC631-64BF-5464-2759-A15B90EB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1DC6BA-FACD-3A88-A214-C0ED95D38589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C7928B76-E037-817A-441E-30293E2250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3B41795-C42D-B243-AAA8-B3E73C00E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946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046EB6-E19B-4561-8BF0-4BC1E94507D9}"/>
              </a:ext>
            </a:extLst>
          </p:cNvPr>
          <p:cNvSpPr txBox="1"/>
          <p:nvPr/>
        </p:nvSpPr>
        <p:spPr>
          <a:xfrm>
            <a:off x="1180764" y="1259781"/>
            <a:ext cx="8655086" cy="3991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tr-TR" sz="2300" dirty="0">
                <a:solidFill>
                  <a:schemeClr val="bg1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Motor beceri</a:t>
            </a:r>
          </a:p>
          <a:p>
            <a:endParaRPr lang="tr-T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Bir amaç doğrultusunda yapılır.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Amaca yönelik tüm vücut hareketleridir.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İstemli olarak yapılır.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Pratik yaparak gelişir.</a:t>
            </a:r>
          </a:p>
          <a:p>
            <a:endParaRPr lang="tr-T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A8E75D8-8792-6284-CE1A-7EF078EF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B8F5C-2E1A-D0A3-DB15-B58BA393BC0D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D1AE6C8F-C98B-9072-065D-4E4C85AD4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592DAFE-71F1-6281-FA0A-5D3D64D9F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231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07865B-CAFF-4342-85CC-4AC23A5EBB81}"/>
              </a:ext>
            </a:extLst>
          </p:cNvPr>
          <p:cNvCxnSpPr>
            <a:cxnSpLocks/>
          </p:cNvCxnSpPr>
          <p:nvPr/>
        </p:nvCxnSpPr>
        <p:spPr>
          <a:xfrm>
            <a:off x="681843" y="732173"/>
            <a:ext cx="11010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29C298-B716-4FF1-A5A2-AD84EE13D16E}"/>
              </a:ext>
            </a:extLst>
          </p:cNvPr>
          <p:cNvCxnSpPr>
            <a:cxnSpLocks/>
          </p:cNvCxnSpPr>
          <p:nvPr/>
        </p:nvCxnSpPr>
        <p:spPr>
          <a:xfrm>
            <a:off x="681843" y="6193930"/>
            <a:ext cx="11010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046EB6-E19B-4561-8BF0-4BC1E94507D9}"/>
              </a:ext>
            </a:extLst>
          </p:cNvPr>
          <p:cNvSpPr txBox="1"/>
          <p:nvPr/>
        </p:nvSpPr>
        <p:spPr>
          <a:xfrm>
            <a:off x="881349" y="1347916"/>
            <a:ext cx="2500830" cy="110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highlight>
                  <a:srgbClr val="0000FF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Tek boyutlu beceri sınıflaması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3F55B-D3BF-4D35-AC88-ED29B32F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05" y="780340"/>
            <a:ext cx="5593739" cy="5365423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:a16="http://schemas.microsoft.com/office/drawing/2014/main" id="{0E1DD31A-6063-1F14-4693-CD66289B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12" y="218088"/>
            <a:ext cx="10062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r>
              <a:rPr lang="tr-TR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Bölüm 6. Hareket Gelişimi</a:t>
            </a:r>
            <a:endParaRPr lang="en-US" dirty="0">
              <a:solidFill>
                <a:srgbClr val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CC37-41EA-8153-62D7-E6D797DCED3B}"/>
              </a:ext>
            </a:extLst>
          </p:cNvPr>
          <p:cNvGrpSpPr/>
          <p:nvPr/>
        </p:nvGrpSpPr>
        <p:grpSpPr>
          <a:xfrm>
            <a:off x="681843" y="6298767"/>
            <a:ext cx="5209803" cy="430887"/>
            <a:chOff x="1064821" y="6115371"/>
            <a:chExt cx="6450453" cy="533498"/>
          </a:xfrm>
        </p:grpSpPr>
        <p:sp>
          <p:nvSpPr>
            <p:cNvPr id="4" name="Text Box 6">
              <a:extLst>
                <a:ext uri="{FF2B5EF4-FFF2-40B4-BE49-F238E27FC236}">
                  <a16:creationId xmlns:a16="http://schemas.microsoft.com/office/drawing/2014/main" id="{8FF30692-DD2C-8BFA-D023-CD2724E13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5791" y="6115371"/>
              <a:ext cx="5239483" cy="533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r>
                <a:rPr lang="tr-TR" altLang="x-none" sz="1100" dirty="0">
                  <a:latin typeface="Aptos" panose="020B0004020202020204" pitchFamily="34" charset="0"/>
                </a:rPr>
                <a:t>Eğitim Fakültesi</a:t>
              </a:r>
              <a:endParaRPr lang="en-US" altLang="x-none" sz="1100" dirty="0">
                <a:latin typeface="Aptos" panose="020B0004020202020204" pitchFamily="34" charset="0"/>
              </a:endParaRPr>
            </a:p>
            <a:p>
              <a:r>
                <a:rPr lang="tr-TR" altLang="x-none" sz="1100" dirty="0">
                  <a:latin typeface="Aptos" panose="020B0004020202020204" pitchFamily="34" charset="0"/>
                </a:rPr>
                <a:t>Beden Eğitimi ve Spor Bölümü</a:t>
              </a:r>
              <a:r>
                <a:rPr lang="en-US" altLang="x-none" sz="1100" dirty="0">
                  <a:latin typeface="Aptos" panose="020B0004020202020204" pitchFamily="34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5B6D78-DB36-9B2C-6443-5C98F0B2AD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97" t="32817" r="18618" b="28721"/>
            <a:stretch/>
          </p:blipFill>
          <p:spPr>
            <a:xfrm>
              <a:off x="1064821" y="6150753"/>
              <a:ext cx="1235467" cy="48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379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716</Words>
  <Application>Microsoft Office PowerPoint</Application>
  <PresentationFormat>Widescreen</PresentationFormat>
  <Paragraphs>137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Gizem Guneri</dc:creator>
  <cp:lastModifiedBy>Mustafa Levent Ince</cp:lastModifiedBy>
  <cp:revision>510</cp:revision>
  <cp:lastPrinted>2024-01-12T06:00:06Z</cp:lastPrinted>
  <dcterms:created xsi:type="dcterms:W3CDTF">2022-11-16T18:47:53Z</dcterms:created>
  <dcterms:modified xsi:type="dcterms:W3CDTF">2025-02-27T12:52:41Z</dcterms:modified>
</cp:coreProperties>
</file>